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8" r:id="rId3"/>
    <p:sldId id="257" r:id="rId4"/>
    <p:sldId id="266" r:id="rId5"/>
    <p:sldId id="259" r:id="rId6"/>
    <p:sldId id="260" r:id="rId7"/>
    <p:sldId id="261" r:id="rId8"/>
    <p:sldId id="262" r:id="rId9"/>
    <p:sldId id="263" r:id="rId10"/>
    <p:sldId id="267" r:id="rId11"/>
    <p:sldId id="268" r:id="rId12"/>
    <p:sldId id="264" r:id="rId13"/>
    <p:sldId id="271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4"/>
    <p:restoredTop sz="94624"/>
  </p:normalViewPr>
  <p:slideViewPr>
    <p:cSldViewPr snapToGrid="0" snapToObjects="1">
      <p:cViewPr varScale="1">
        <p:scale>
          <a:sx n="106" d="100"/>
          <a:sy n="106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0CB3C-DCEA-CB49-A913-CDB8FFEEE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F6438B-659E-C441-88B6-741B5BFFD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D3E113-71A3-8D47-8D57-17F840FBF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986145-9442-1A41-94A7-9D8A82AD1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2764ADD9-B257-2A4C-8CB0-BDA2B317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6685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A7B99-91FF-F44E-9B8A-84453043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E62D93A7-490A-6947-8A9F-5FCDADD89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89AF99-A07D-084F-AC7D-F10CD5A90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40CD1-2F95-4F4E-9909-A8C05213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79B44FB3-9E78-E444-A7E9-9741C6FA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524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0DDE8C3-28E5-3C45-B78D-4233A053B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29660742-DD5D-DA48-AE57-EAE736AA5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F54CEE-F267-8746-AF44-F9692D11A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5EB16A-0661-B648-A3E5-5E30FF956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181840A1-C01A-194E-B3BF-1A98D702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38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D247E-8E31-8E47-B72B-7826E23E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27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642BD-1B30-6644-8C44-23936CCAD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4850"/>
            <a:ext cx="10515600" cy="4532113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3ACF51-F212-4D4F-9C45-7DC8DC02F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5053B9-5E3D-894B-A6D9-9E92DF5AD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7941D86-8A77-CC4E-B34B-AAA2E82D5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741ACC-2F0F-D142-84C5-9C99656D107F}"/>
              </a:ext>
            </a:extLst>
          </p:cNvPr>
          <p:cNvSpPr/>
          <p:nvPr userDrawn="1"/>
        </p:nvSpPr>
        <p:spPr>
          <a:xfrm>
            <a:off x="0" y="1462081"/>
            <a:ext cx="673768" cy="1323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D903C1-8DC3-9C4B-94F1-725F0B0141D4}"/>
              </a:ext>
            </a:extLst>
          </p:cNvPr>
          <p:cNvSpPr/>
          <p:nvPr userDrawn="1"/>
        </p:nvSpPr>
        <p:spPr>
          <a:xfrm>
            <a:off x="673768" y="1462333"/>
            <a:ext cx="673768" cy="1323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E84371-7B5E-DB45-8C04-A257FFC68A79}"/>
              </a:ext>
            </a:extLst>
          </p:cNvPr>
          <p:cNvSpPr/>
          <p:nvPr userDrawn="1"/>
        </p:nvSpPr>
        <p:spPr>
          <a:xfrm>
            <a:off x="1347536" y="1462080"/>
            <a:ext cx="673768" cy="1323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4F64A8-A0C6-614D-9C89-CD96B503AA81}"/>
              </a:ext>
            </a:extLst>
          </p:cNvPr>
          <p:cNvSpPr/>
          <p:nvPr userDrawn="1"/>
        </p:nvSpPr>
        <p:spPr>
          <a:xfrm>
            <a:off x="2021304" y="1462329"/>
            <a:ext cx="673768" cy="13235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688E39-3A8B-7943-88F4-6A7FAC2B1904}"/>
              </a:ext>
            </a:extLst>
          </p:cNvPr>
          <p:cNvSpPr/>
          <p:nvPr userDrawn="1"/>
        </p:nvSpPr>
        <p:spPr>
          <a:xfrm>
            <a:off x="2695072" y="1473817"/>
            <a:ext cx="9496928" cy="1206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776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1A52E5-0DA6-E640-A019-BB1D1D93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D278FC-A947-DB48-8A0E-64EDD574F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BB9A52-CF48-3540-AD51-CC45FAA3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8926B1-CBE2-974B-9723-08A3A915C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C4EB5E24-1CD1-A04F-A9BE-9A35F16E9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128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129BB-0011-7C42-AFCA-B69A6C420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89E678-994E-C844-8A0F-C28FED066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06FBA7-138E-FB44-BBF8-3489CF8D8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1B2DA5-BBB3-554E-B85B-980666FA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2018/5/20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6BB786-B33F-8C48-A0E0-AA7AD321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3F0AD061-B30B-BA44-8EBA-FCCA6C161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813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0F87F-4369-4A42-9372-ACC98EF7E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5D44B0-5EED-6B4E-91C6-FEB80DB79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77657B-C736-E542-9D7B-C2083D0A3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9BAA34-6EE9-8943-88AA-3FAB53298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5CDE70-1FC3-9C4B-B286-23720909E2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F5C3F2-AF6F-AE4D-90E6-5D2E2D8D4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2018/5/20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23D47C0-CBF3-4548-BBE2-6F3CCA911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76E862D7-D811-354E-ADE4-C18B4A66B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752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3156E-3451-CC41-92BA-17B04851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8C8B9F-6851-3944-9B18-3C0AC39B3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2018/5/20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08EB05-CCB2-7A48-BB11-0A031842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B9192AB4-F257-E446-A37C-0D4C0FAD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536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B64DD3-5BEA-DF4E-B221-BFE72B6D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2018/5/20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2765D4-3107-A24A-A918-C453418E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13D21D5-2FBB-2D4C-9993-DF45FC65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881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D318C-C3AA-FF4D-9C3A-C180CE7E2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D74954-35D7-C14E-9017-90FF10660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BEA8B5-07EC-8E4F-90EB-8A84B81B9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A7831B-D515-8F46-8DD8-08B21F3F1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2018/5/20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795BDF-3F43-0241-8205-87592D13B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214279FE-D464-3349-A1CD-1E448B464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218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445B14-379D-3048-B209-40914727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1E7F4C-51EC-6548-93FC-7CFBFD9C8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F0C662-4631-D444-8966-EAD13123D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D6DDCC-01B5-C041-A85E-18F9FDB47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EBF-5733-CF40-B9E7-28B057BFFFFB}" type="datetimeFigureOut">
              <a:t>2018/5/20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740B2A-F4AD-0646-912C-211BDA5D9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621F448F-C48A-4640-997F-994FAD36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2992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756A56-1782-7E48-9239-99C84AAA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EA70DD-ABAB-C646-9A89-6F3BC104B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4C97E0-E5D1-1F46-9EB7-9EB5036A0E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56EBF-5733-CF40-B9E7-28B057BFFFFB}" type="datetimeFigureOut">
              <a:t>2018/5/20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53ACF6-6998-5D47-84D4-E52C38E59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ABAB31C-A749-4740-BEA1-0F4E2B1C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6704A-3E1C-B648-9234-53787FFC2A5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9587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702B0-1AA1-D44C-A42D-1AFBDC9187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ans"/>
              <a:t>04-</a:t>
            </a:r>
            <a:r>
              <a:rPr kumimoji="1" lang="zh-Hans" altLang="en-US"/>
              <a:t>数据结构的问题与应用</a:t>
            </a:r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B88FF7-B148-D947-80B1-030DC48F15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s" altLang="en-US"/>
              <a:t>开始学习数据结构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192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A467D6-3CB4-2341-9497-D7BE7A72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问题与应用</a:t>
            </a:r>
            <a:r>
              <a:rPr kumimoji="1" lang="en-US" altLang="zh-Hans"/>
              <a:t>——</a:t>
            </a:r>
            <a:r>
              <a:rPr kumimoji="1" lang="zh-Hans" altLang="en-US"/>
              <a:t>树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E6C161-CB82-CC43-8BEA-5C6D7D29A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4012"/>
            <a:ext cx="4703463" cy="31419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0DDB0C2-CBC6-3D40-9EF2-ABEC72292A56}"/>
              </a:ext>
            </a:extLst>
          </p:cNvPr>
          <p:cNvSpPr txBox="1"/>
          <p:nvPr/>
        </p:nvSpPr>
        <p:spPr>
          <a:xfrm>
            <a:off x="2009273" y="5305925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/>
              <a:t>用于切割二维空间的</a:t>
            </a:r>
            <a:r>
              <a:rPr kumimoji="1" lang="en-US" altLang="zh-Hans"/>
              <a:t>BSP</a:t>
            </a:r>
            <a:r>
              <a:rPr kumimoji="1" lang="zh-Hans" altLang="en-US"/>
              <a:t>树</a:t>
            </a:r>
            <a:endParaRPr kumimoji="1" lang="en-US" altLang="zh-Han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815EA1-6660-0E4F-8136-8C69F00467F5}"/>
              </a:ext>
            </a:extLst>
          </p:cNvPr>
          <p:cNvSpPr txBox="1"/>
          <p:nvPr/>
        </p:nvSpPr>
        <p:spPr>
          <a:xfrm>
            <a:off x="2567117" y="5769540"/>
            <a:ext cx="1781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/>
              <a:t>游戏地图生成</a:t>
            </a:r>
            <a:r>
              <a:rPr kumimoji="1" lang="en-US" altLang="zh-Hans" sz="1200"/>
              <a:t>/</a:t>
            </a:r>
            <a:r>
              <a:rPr kumimoji="1" lang="zh-Hans" altLang="en-US" sz="1200"/>
              <a:t>碰撞检测</a:t>
            </a:r>
            <a:endParaRPr kumimoji="1" lang="zh-CN" altLang="en-US" sz="12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160B31-430D-5A47-AA61-37EE37BD3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56909"/>
            <a:ext cx="3175000" cy="29718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F08C5E7-C85C-8F42-8B15-F14C9C0FFC92}"/>
              </a:ext>
            </a:extLst>
          </p:cNvPr>
          <p:cNvSpPr txBox="1"/>
          <p:nvPr/>
        </p:nvSpPr>
        <p:spPr>
          <a:xfrm>
            <a:off x="7291405" y="5490591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/>
              <a:t>Trie</a:t>
            </a:r>
            <a:r>
              <a:rPr kumimoji="1" lang="zh-Hans" altLang="en-US"/>
              <a:t>树</a:t>
            </a:r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02A4BC-85D2-D346-8926-318D582056B7}"/>
              </a:ext>
            </a:extLst>
          </p:cNvPr>
          <p:cNvSpPr txBox="1"/>
          <p:nvPr/>
        </p:nvSpPr>
        <p:spPr>
          <a:xfrm>
            <a:off x="7291405" y="587248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/>
              <a:t>字典查找</a:t>
            </a:r>
            <a:endParaRPr kumimoji="1"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90092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14223-6637-6C4F-BE81-1568AAFB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问题与应用</a:t>
            </a:r>
            <a:r>
              <a:rPr kumimoji="1" lang="en-US" altLang="zh-Hans"/>
              <a:t>——</a:t>
            </a:r>
            <a:r>
              <a:rPr kumimoji="1" lang="zh-Hans" altLang="en-US"/>
              <a:t>树</a:t>
            </a:r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772DCD1-6F66-A642-B679-55B55B073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221" y="2279859"/>
            <a:ext cx="6045200" cy="2997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AFAEFD0-1541-B54D-8F0B-0AED55F507B1}"/>
              </a:ext>
            </a:extLst>
          </p:cNvPr>
          <p:cNvSpPr txBox="1"/>
          <p:nvPr/>
        </p:nvSpPr>
        <p:spPr>
          <a:xfrm>
            <a:off x="3068053" y="5277059"/>
            <a:ext cx="260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dom</a:t>
            </a:r>
            <a:r>
              <a:rPr kumimoji="1" lang="zh-Hans" altLang="en-US"/>
              <a:t>结构</a:t>
            </a:r>
            <a:r>
              <a:rPr kumimoji="1" lang="en-US" altLang="zh-Hans"/>
              <a:t>-</a:t>
            </a:r>
            <a:r>
              <a:rPr kumimoji="1" lang="zh-Hans" altLang="en-US"/>
              <a:t>文本对象模型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5965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84698-9132-0C49-A269-A75992A4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问题与应用</a:t>
            </a:r>
            <a:r>
              <a:rPr kumimoji="1" lang="en-US" altLang="zh-Hans"/>
              <a:t>——</a:t>
            </a:r>
            <a:r>
              <a:rPr kumimoji="1" lang="zh-Hans" altLang="en-US"/>
              <a:t>图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314340-1CB9-DF43-A05B-ADB44AB40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4276"/>
            <a:ext cx="3035157" cy="23919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AC3201-991F-994B-AFD0-DB5282114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021" y="2264276"/>
            <a:ext cx="2802354" cy="22418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206550-AC87-5A47-81B9-EBBA88C6B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1039" y="2545848"/>
            <a:ext cx="2286000" cy="1828800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A704B8B3-AA4C-0145-9A4A-C3530E6404FF}"/>
              </a:ext>
            </a:extLst>
          </p:cNvPr>
          <p:cNvSpPr/>
          <p:nvPr/>
        </p:nvSpPr>
        <p:spPr>
          <a:xfrm>
            <a:off x="4200620" y="3270917"/>
            <a:ext cx="529389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A4045CD4-B8AF-DB47-90E5-81F91DCB394D}"/>
              </a:ext>
            </a:extLst>
          </p:cNvPr>
          <p:cNvSpPr/>
          <p:nvPr/>
        </p:nvSpPr>
        <p:spPr>
          <a:xfrm>
            <a:off x="8042512" y="3270917"/>
            <a:ext cx="529389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67917B-311E-9340-9A0E-9F3793388DF5}"/>
              </a:ext>
            </a:extLst>
          </p:cNvPr>
          <p:cNvSpPr txBox="1"/>
          <p:nvPr/>
        </p:nvSpPr>
        <p:spPr>
          <a:xfrm>
            <a:off x="2502568" y="5053263"/>
            <a:ext cx="7555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/>
              <a:t>柯尼斯堡七桥问题</a:t>
            </a:r>
            <a:r>
              <a:rPr lang="zh-Hans" altLang="en-US"/>
              <a:t>：东普鲁士</a:t>
            </a:r>
            <a:r>
              <a:rPr lang="en-US" altLang="zh-Hans"/>
              <a:t>(18</a:t>
            </a:r>
            <a:r>
              <a:rPr lang="zh-Hans" altLang="en-US"/>
              <a:t>世纪）的柯尼斯堡的市区被普列戈利亚河分隔，河流中心有两个小岛，小岛与河岸有</a:t>
            </a:r>
            <a:r>
              <a:rPr lang="en-US" altLang="zh-Hans"/>
              <a:t>7</a:t>
            </a:r>
            <a:r>
              <a:rPr lang="zh-Hans" altLang="en-US"/>
              <a:t>座桥连接。在所有的桥都只能走一遍的情况下，如何把所有桥都走一遍？</a:t>
            </a: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34614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01A1B-52A7-FA45-9052-78A90B5F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问题与应用</a:t>
            </a:r>
            <a:r>
              <a:rPr kumimoji="1" lang="en-US" altLang="zh-Hans"/>
              <a:t>——</a:t>
            </a:r>
            <a:r>
              <a:rPr kumimoji="1" lang="zh-Hans" altLang="en-US"/>
              <a:t>图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98551A-506A-6E40-9407-112DC4ACF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66" y="2168358"/>
            <a:ext cx="5170434" cy="28127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D24211-6A9E-5647-BA01-7B965B19887F}"/>
              </a:ext>
            </a:extLst>
          </p:cNvPr>
          <p:cNvSpPr txBox="1"/>
          <p:nvPr/>
        </p:nvSpPr>
        <p:spPr>
          <a:xfrm>
            <a:off x="1474007" y="5356702"/>
            <a:ext cx="407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/>
              <a:t>最短路径问题：寻找</a:t>
            </a:r>
            <a:r>
              <a:rPr kumimoji="1" lang="en-US" altLang="zh-Hans"/>
              <a:t>A-&gt;F</a:t>
            </a:r>
            <a:r>
              <a:rPr kumimoji="1" lang="zh-Hans" altLang="en-US"/>
              <a:t>的最短路径</a:t>
            </a:r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CF5CE0-5C5E-E749-A03B-052E5981D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516" y="2574758"/>
            <a:ext cx="2259631" cy="16991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CFE08E-E470-2F43-928D-B757B8EFF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040" y="2363859"/>
            <a:ext cx="2781300" cy="2120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4EBB4AD-85E1-0446-8C61-49DA71711604}"/>
              </a:ext>
            </a:extLst>
          </p:cNvPr>
          <p:cNvSpPr txBox="1"/>
          <p:nvPr/>
        </p:nvSpPr>
        <p:spPr>
          <a:xfrm>
            <a:off x="6966285" y="4632158"/>
            <a:ext cx="4247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/>
              <a:t>三个房子需要连接到水电煤公司，如何做能让所有管道不相交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2263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2B29E-C524-F543-B153-843C822EE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问题与应用</a:t>
            </a:r>
            <a:r>
              <a:rPr kumimoji="1" lang="en-US" altLang="zh-Hans"/>
              <a:t>——</a:t>
            </a:r>
            <a:r>
              <a:rPr kumimoji="1" lang="zh-Hans" altLang="en-US"/>
              <a:t>图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A1B021-5FA5-964A-8542-69D5BAB6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42" y="1783125"/>
            <a:ext cx="5694947" cy="42423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CD925D-009D-384D-A838-3284FFBBD897}"/>
              </a:ext>
            </a:extLst>
          </p:cNvPr>
          <p:cNvSpPr txBox="1"/>
          <p:nvPr/>
        </p:nvSpPr>
        <p:spPr>
          <a:xfrm>
            <a:off x="2842917" y="60254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/>
              <a:t>社交网络</a:t>
            </a:r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A54CE5-8FB5-7442-8955-B669A74B8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764" y="2100847"/>
            <a:ext cx="3626184" cy="36261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8086539-04EC-9844-AA70-E026311F9636}"/>
              </a:ext>
            </a:extLst>
          </p:cNvPr>
          <p:cNvSpPr txBox="1"/>
          <p:nvPr/>
        </p:nvSpPr>
        <p:spPr>
          <a:xfrm>
            <a:off x="8200193" y="584081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/>
              <a:t>哈斯图可视化集合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8918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66E6CD-06D1-FF4E-B50B-25D2CC4AB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问题与应用</a:t>
            </a:r>
            <a:r>
              <a:rPr kumimoji="1" lang="en-US" altLang="zh-Hans"/>
              <a:t>——</a:t>
            </a:r>
            <a:r>
              <a:rPr kumimoji="1" lang="zh-Hans" altLang="en-US"/>
              <a:t>图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039BFF-FEF7-8841-A312-BE0A3085E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90" y="1831808"/>
            <a:ext cx="3175000" cy="4229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76A54B-B723-C042-A8ED-E336AE27AC83}"/>
              </a:ext>
            </a:extLst>
          </p:cNvPr>
          <p:cNvSpPr txBox="1"/>
          <p:nvPr/>
        </p:nvSpPr>
        <p:spPr>
          <a:xfrm>
            <a:off x="1739900" y="6284652"/>
            <a:ext cx="923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/>
              <a:t>四色定理</a:t>
            </a:r>
            <a:r>
              <a:rPr kumimoji="1" lang="en-US" altLang="zh-Hans"/>
              <a:t>:</a:t>
            </a:r>
            <a:r>
              <a:rPr kumimoji="1" lang="zh-CN" altLang="en-US"/>
              <a:t>如果在平面上划出一些邻接的有限区域，那么可以用四种颜色来给这些区域染色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EC42EC-83CC-4C41-91B2-AD06F8D4E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167" y="2104858"/>
            <a:ext cx="5444727" cy="24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2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5C3AB-490C-DB4F-BC7F-F26CC5DD7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什么是数据结构？</a:t>
            </a:r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B5A6E1-F78F-2641-AF7E-6E84C78F5868}"/>
              </a:ext>
            </a:extLst>
          </p:cNvPr>
          <p:cNvSpPr txBox="1"/>
          <p:nvPr/>
        </p:nvSpPr>
        <p:spPr>
          <a:xfrm>
            <a:off x="838200" y="1864895"/>
            <a:ext cx="6628738" cy="1494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3200"/>
              <a:t>一种组织和存储数据的方式</a:t>
            </a:r>
            <a:endParaRPr kumimoji="1" lang="en-US" altLang="zh-Hans" sz="3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3200"/>
              <a:t>让数据可以更方便地被获取和修改</a:t>
            </a:r>
            <a:endParaRPr kumimoji="1" lang="zh-CN" altLang="en-US" sz="32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D95CE0-F30C-584D-94FF-E294391B6F28}"/>
              </a:ext>
            </a:extLst>
          </p:cNvPr>
          <p:cNvSpPr txBox="1"/>
          <p:nvPr/>
        </p:nvSpPr>
        <p:spPr>
          <a:xfrm>
            <a:off x="838200" y="3800968"/>
            <a:ext cx="1051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3200"/>
              <a:t>数据结构包括：数据的集合、数据之间的关系和应用在数据上的方法和操作。 </a:t>
            </a:r>
            <a:endParaRPr kumimoji="1" lang="zh-CN" altLang="en-US" sz="32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8C026D-3866-7C48-A66E-ECE889B6DB59}"/>
              </a:ext>
            </a:extLst>
          </p:cNvPr>
          <p:cNvSpPr txBox="1"/>
          <p:nvPr/>
        </p:nvSpPr>
        <p:spPr>
          <a:xfrm>
            <a:off x="2201778" y="5521597"/>
            <a:ext cx="83074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2200" b="1"/>
              <a:t>数据是什么？数据之间的关系是怎样的？有哪些针对数据的操作？</a:t>
            </a:r>
            <a:endParaRPr kumimoji="1" lang="zh-CN" altLang="en-US" sz="2200" b="1"/>
          </a:p>
        </p:txBody>
      </p:sp>
    </p:spTree>
    <p:extLst>
      <p:ext uri="{BB962C8B-B14F-4D97-AF65-F5344CB8AC3E}">
        <p14:creationId xmlns:p14="http://schemas.microsoft.com/office/powerpoint/2010/main" val="4203483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2ABB54-8F0B-BD4D-ADD2-BBED1303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用数据结构的定义看数组</a:t>
            </a:r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7FE891-45F4-0D41-AF00-F4301BE3A0E3}"/>
              </a:ext>
            </a:extLst>
          </p:cNvPr>
          <p:cNvSpPr txBox="1"/>
          <p:nvPr/>
        </p:nvSpPr>
        <p:spPr>
          <a:xfrm>
            <a:off x="6292516" y="30199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	</a:t>
            </a:r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8A0C5A-5D09-034B-B4E9-6CD4434AAE02}"/>
              </a:ext>
            </a:extLst>
          </p:cNvPr>
          <p:cNvSpPr txBox="1"/>
          <p:nvPr/>
        </p:nvSpPr>
        <p:spPr>
          <a:xfrm>
            <a:off x="838200" y="2170911"/>
            <a:ext cx="80425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Hans" altLang="en-US" sz="2400"/>
              <a:t>数据是什么？  </a:t>
            </a:r>
            <a:r>
              <a:rPr kumimoji="1" lang="en-US" altLang="zh-Hans" sz="2400"/>
              <a:t>——</a:t>
            </a:r>
            <a:r>
              <a:rPr kumimoji="1" lang="zh-Hans" altLang="en-US" sz="2400"/>
              <a:t>每一个都是一个元素（通常相同类型）</a:t>
            </a:r>
            <a:endParaRPr kumimoji="1" lang="en-US" altLang="zh-Hans" sz="2400"/>
          </a:p>
          <a:p>
            <a:pPr>
              <a:lnSpc>
                <a:spcPct val="150000"/>
              </a:lnSpc>
            </a:pPr>
            <a:r>
              <a:rPr kumimoji="1" lang="zh-Hans" altLang="en-US" sz="2400"/>
              <a:t>数据之间的关系是怎样的？ </a:t>
            </a:r>
            <a:r>
              <a:rPr kumimoji="1" lang="en-US" altLang="zh-Hans" sz="2400"/>
              <a:t>——</a:t>
            </a:r>
            <a:r>
              <a:rPr kumimoji="1" lang="zh-Hans" altLang="en-US" sz="2400"/>
              <a:t>排列一致，通常是行和列</a:t>
            </a:r>
            <a:endParaRPr kumimoji="1" lang="en-US" altLang="zh-Hans" sz="2400"/>
          </a:p>
          <a:p>
            <a:pPr>
              <a:lnSpc>
                <a:spcPct val="150000"/>
              </a:lnSpc>
            </a:pPr>
            <a:r>
              <a:rPr kumimoji="1" lang="zh-Hans" altLang="en-US" sz="2400"/>
              <a:t>有哪些对数据的操作？ </a:t>
            </a:r>
            <a:r>
              <a:rPr kumimoji="1" lang="en-US" altLang="zh-Hans" sz="2400"/>
              <a:t>——</a:t>
            </a:r>
            <a:r>
              <a:rPr kumimoji="1" lang="zh-Hans" altLang="en-US" sz="2400"/>
              <a:t> 使用索引对数据进行读写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142760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E2749-6CF0-8C47-A939-EF8F56C3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什么是</a:t>
            </a:r>
            <a:r>
              <a:rPr kumimoji="1" lang="en-US" altLang="zh-Hans"/>
              <a:t>ADT</a:t>
            </a:r>
            <a:r>
              <a:rPr kumimoji="1" lang="zh-Hans" altLang="en-US"/>
              <a:t>？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EA6E7B-B499-CC49-9FD3-4513C7133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s" altLang="en-US"/>
              <a:t>抽象数据类型（</a:t>
            </a:r>
            <a:r>
              <a:rPr kumimoji="1" lang="en-US" altLang="zh-Hans"/>
              <a:t>Abstract Data Type)</a:t>
            </a:r>
            <a:r>
              <a:rPr kumimoji="1" lang="zh-Hans" altLang="en-US"/>
              <a:t>是从数据使用者的角度去看数据类型。抽象数据类型是对数据的一种抽象描述，是一种数学上的约束。数据结构是</a:t>
            </a:r>
            <a:r>
              <a:rPr kumimoji="1" lang="en-US" altLang="zh-Hans"/>
              <a:t>ADT</a:t>
            </a:r>
            <a:r>
              <a:rPr kumimoji="1" lang="zh-Hans" altLang="en-US"/>
              <a:t>的底层实现，</a:t>
            </a:r>
            <a:r>
              <a:rPr kumimoji="1" lang="en-US" altLang="zh-Hans"/>
              <a:t>ADT</a:t>
            </a:r>
            <a:r>
              <a:rPr kumimoji="1" lang="zh-Hans" altLang="en-US"/>
              <a:t>是数据结构的逻辑约束。</a:t>
            </a:r>
            <a:endParaRPr kumimoji="1" lang="en-US" altLang="zh-Han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CBD461-B57D-3140-BBC6-C2970D6ED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144" y="3303003"/>
            <a:ext cx="6585712" cy="24480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A3CBC1-FF26-444C-A18B-62CA88619E37}"/>
              </a:ext>
            </a:extLst>
          </p:cNvPr>
          <p:cNvSpPr txBox="1"/>
          <p:nvPr/>
        </p:nvSpPr>
        <p:spPr>
          <a:xfrm>
            <a:off x="4078706" y="5835899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/>
              <a:t>数组的</a:t>
            </a:r>
            <a:r>
              <a:rPr kumimoji="1" lang="en-US" altLang="zh-Hans"/>
              <a:t>ADT</a:t>
            </a:r>
            <a:r>
              <a:rPr kumimoji="1" lang="zh-Hans" altLang="en-US"/>
              <a:t>和数据结构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5880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B83D1E-636F-2D47-9BC2-BD690203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问题与应用</a:t>
            </a:r>
            <a:r>
              <a:rPr kumimoji="1" lang="en-US" altLang="zh-Hans"/>
              <a:t>——</a:t>
            </a:r>
            <a:r>
              <a:rPr kumimoji="1" lang="zh-Hans" altLang="en-US"/>
              <a:t>链表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EEE8B9-9B35-134E-9CCF-9AEDAC2A5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8429"/>
            <a:ext cx="4669135" cy="13485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994EED-EAD4-A34D-8888-4E351C81E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76167"/>
            <a:ext cx="4899981" cy="5716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586B95F-E38A-4842-A7AB-0B4D6A8119D8}"/>
              </a:ext>
            </a:extLst>
          </p:cNvPr>
          <p:cNvSpPr txBox="1"/>
          <p:nvPr/>
        </p:nvSpPr>
        <p:spPr>
          <a:xfrm>
            <a:off x="2734192" y="17825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/>
              <a:t>单向链表</a:t>
            </a:r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BCCF39-BDA3-C54B-95F7-A792534B75C2}"/>
              </a:ext>
            </a:extLst>
          </p:cNvPr>
          <p:cNvSpPr txBox="1"/>
          <p:nvPr/>
        </p:nvSpPr>
        <p:spPr>
          <a:xfrm>
            <a:off x="2734192" y="32272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/>
              <a:t>双向链表</a:t>
            </a:r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90E3A9-23CC-6347-A424-D21629B73150}"/>
              </a:ext>
            </a:extLst>
          </p:cNvPr>
          <p:cNvSpPr txBox="1"/>
          <p:nvPr/>
        </p:nvSpPr>
        <p:spPr>
          <a:xfrm>
            <a:off x="6807177" y="2068429"/>
            <a:ext cx="32351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ans" sz="2400"/>
              <a:t>web</a:t>
            </a:r>
            <a:r>
              <a:rPr kumimoji="1" lang="zh-Hans" altLang="en-US" sz="2400"/>
              <a:t>浏览器历史管理</a:t>
            </a:r>
            <a:endParaRPr kumimoji="1" lang="en-US" altLang="zh-Hans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2400"/>
              <a:t>底层内存管理</a:t>
            </a:r>
            <a:endParaRPr kumimoji="1" lang="en-US" altLang="zh-Hans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2400"/>
              <a:t>实现哈希表</a:t>
            </a:r>
            <a:endParaRPr kumimoji="1" lang="en-US" altLang="zh-Hans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2400"/>
              <a:t>文件系统</a:t>
            </a:r>
            <a:endParaRPr kumimoji="1" lang="en-US" altLang="zh-Hans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sz="240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010A681-0CFF-4E42-88D3-67FD6E11E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297" y="4813113"/>
            <a:ext cx="9032855" cy="152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54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98667-1A21-1143-8BB2-534679DD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问题与应用</a:t>
            </a:r>
            <a:r>
              <a:rPr kumimoji="1" lang="en-US" altLang="zh-Hans"/>
              <a:t>——</a:t>
            </a:r>
            <a:r>
              <a:rPr kumimoji="1" lang="zh-Hans" altLang="en-US"/>
              <a:t>堆栈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07A56B-AFFF-0549-A0A2-76E519232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58" y="1979194"/>
            <a:ext cx="3861954" cy="40245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F4F8E3-F66C-004C-842C-9E6BD5CC2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95" y="1979194"/>
            <a:ext cx="3237832" cy="33131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078BEC2-ECA2-E047-BD17-174773BD13F5}"/>
              </a:ext>
            </a:extLst>
          </p:cNvPr>
          <p:cNvSpPr txBox="1"/>
          <p:nvPr/>
        </p:nvSpPr>
        <p:spPr>
          <a:xfrm>
            <a:off x="5867400" y="5292324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/>
              <a:t>Graham </a:t>
            </a:r>
            <a:r>
              <a:rPr lang="zh-Hans" altLang="en-US" sz="1400" b="1"/>
              <a:t>扫描法寻找凸图形</a:t>
            </a:r>
            <a:endParaRPr kumimoji="1" lang="zh-CN" altLang="en-US" sz="14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58A7A6-2592-B449-B229-D079DFA3D782}"/>
              </a:ext>
            </a:extLst>
          </p:cNvPr>
          <p:cNvSpPr txBox="1"/>
          <p:nvPr/>
        </p:nvSpPr>
        <p:spPr>
          <a:xfrm>
            <a:off x="8698831" y="2135348"/>
            <a:ext cx="30680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Hans" altLang="en-US" b="1"/>
              <a:t>程序的递归</a:t>
            </a:r>
            <a:endParaRPr kumimoji="1" lang="en-US" altLang="zh-Hans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ans" b="1"/>
              <a:t>graham</a:t>
            </a:r>
            <a:r>
              <a:rPr kumimoji="1" lang="zh-Hans" altLang="en-US" b="1"/>
              <a:t>扫描寻找凸图形</a:t>
            </a:r>
            <a:endParaRPr kumimoji="1" lang="en-US" altLang="zh-Hans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Hans" altLang="en-US" b="1"/>
              <a:t>搜索单调矩阵</a:t>
            </a:r>
            <a:endParaRPr kumimoji="1" lang="en-US" altLang="zh-Hans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Hans" altLang="en-US" b="1"/>
              <a:t>聚类分析中最邻近分类算法（</a:t>
            </a:r>
            <a:r>
              <a:rPr kumimoji="1" lang="en-US" altLang="zh-Hans" b="1"/>
              <a:t>KNN)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141AC04-0746-4148-ADF0-B514B839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397" y="5610057"/>
            <a:ext cx="2603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39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85657-6864-C64E-9EBC-9EFB1963F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问题与应用</a:t>
            </a:r>
            <a:r>
              <a:rPr kumimoji="1" lang="en-US" altLang="zh-Hans"/>
              <a:t>——</a:t>
            </a:r>
            <a:r>
              <a:rPr kumimoji="1" lang="zh-Hans" altLang="en-US"/>
              <a:t>队列</a:t>
            </a:r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746AE8-ED0F-4E43-8D95-8DCB5424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19" y="3826041"/>
            <a:ext cx="3458411" cy="25938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650738-EA29-6148-8458-EDFAE338AF43}"/>
              </a:ext>
            </a:extLst>
          </p:cNvPr>
          <p:cNvSpPr txBox="1"/>
          <p:nvPr/>
        </p:nvSpPr>
        <p:spPr>
          <a:xfrm>
            <a:off x="7802828" y="3968783"/>
            <a:ext cx="35509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2400"/>
              <a:t>用于实现缓冲区</a:t>
            </a:r>
            <a:endParaRPr kumimoji="1" lang="en-US" altLang="zh-Hans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2400"/>
              <a:t>用于实现广度优先搜索</a:t>
            </a:r>
            <a:endParaRPr kumimoji="1" lang="en-US" altLang="zh-Hans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2400"/>
              <a:t>实现优先级队列</a:t>
            </a:r>
            <a:endParaRPr kumimoji="1" lang="en-US" altLang="zh-Hans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2400"/>
              <a:t>动画库</a:t>
            </a:r>
            <a:endParaRPr kumimoji="1" lang="zh-CN" altLang="en-US" sz="24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46A5D4-996A-9A43-9E32-601A35116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595" y="2008604"/>
            <a:ext cx="7564468" cy="18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21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63595D-8ABF-F645-8C60-571772B7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问题与应用</a:t>
            </a:r>
            <a:r>
              <a:rPr kumimoji="1" lang="en-US" altLang="zh-Hans"/>
              <a:t>——</a:t>
            </a:r>
            <a:r>
              <a:rPr kumimoji="1" lang="zh-Hans" altLang="en-US"/>
              <a:t>哈希表</a:t>
            </a:r>
            <a:r>
              <a:rPr kumimoji="1" lang="en-US" altLang="zh-Hans"/>
              <a:t>(</a:t>
            </a:r>
            <a:r>
              <a:rPr kumimoji="1" lang="zh-Hans" altLang="en-US"/>
              <a:t>散列）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594D1B-3CB6-E446-A1D2-98ED1696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48" y="2001921"/>
            <a:ext cx="5715000" cy="3937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729592E-59FE-7D47-8CBE-3FC27B8E0EF4}"/>
              </a:ext>
            </a:extLst>
          </p:cNvPr>
          <p:cNvSpPr txBox="1"/>
          <p:nvPr/>
        </p:nvSpPr>
        <p:spPr>
          <a:xfrm>
            <a:off x="7202905" y="2863516"/>
            <a:ext cx="4150895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2400"/>
              <a:t>用于实现字典</a:t>
            </a:r>
            <a:r>
              <a:rPr kumimoji="1" lang="en-US" altLang="zh-Hans" sz="2400"/>
              <a:t>(switch/map)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2400"/>
              <a:t>用于实现集合</a:t>
            </a:r>
            <a:r>
              <a:rPr kumimoji="1" lang="en-US" altLang="zh-Hans" sz="2400"/>
              <a:t>(Set)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2400"/>
              <a:t>分布式应用（一致性哈希：</a:t>
            </a:r>
            <a:r>
              <a:rPr kumimoji="1" lang="en-US" altLang="zh-Hans" sz="2400"/>
              <a:t>Redis</a:t>
            </a:r>
            <a:r>
              <a:rPr kumimoji="1" lang="zh-Hans" altLang="en-US" sz="2400"/>
              <a:t>）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449781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99B3E-83B5-D749-97A4-92516B8BB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问题与应用</a:t>
            </a:r>
            <a:r>
              <a:rPr kumimoji="1" lang="en-US" altLang="zh-Hans"/>
              <a:t>——</a:t>
            </a:r>
            <a:r>
              <a:rPr kumimoji="1" lang="zh-Hans" altLang="en-US"/>
              <a:t>树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E80C47-7F51-9D4C-A089-E912B48C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3000"/>
            <a:ext cx="2438400" cy="2032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E41B1CD-86FB-D84D-A0AB-007A2E63A36D}"/>
              </a:ext>
            </a:extLst>
          </p:cNvPr>
          <p:cNvSpPr txBox="1"/>
          <p:nvPr/>
        </p:nvSpPr>
        <p:spPr>
          <a:xfrm>
            <a:off x="1618818" y="46802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b="1"/>
              <a:t>二叉树</a:t>
            </a:r>
            <a:endParaRPr kumimoji="1" lang="zh-CN" altLang="en-US" b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EC2162-81B3-474C-BA6A-E1B15AC0B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981" y="2363050"/>
            <a:ext cx="5067300" cy="2501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6265CE5-67BB-004E-9948-84E71F604CF6}"/>
              </a:ext>
            </a:extLst>
          </p:cNvPr>
          <p:cNvSpPr txBox="1"/>
          <p:nvPr/>
        </p:nvSpPr>
        <p:spPr>
          <a:xfrm>
            <a:off x="5320968" y="50496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/>
              <a:t>游戏里面的对话树</a:t>
            </a:r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5A5CD80-2316-4C45-9E92-6D6BD48A2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174" y="1687764"/>
            <a:ext cx="2794000" cy="3987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EBC14B3-9080-FA4D-8A59-4AFAEC37D429}"/>
              </a:ext>
            </a:extLst>
          </p:cNvPr>
          <p:cNvSpPr txBox="1"/>
          <p:nvPr/>
        </p:nvSpPr>
        <p:spPr>
          <a:xfrm>
            <a:off x="8624546" y="5859355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/>
              <a:t>聚类分析中用到的</a:t>
            </a:r>
            <a:r>
              <a:rPr kumimoji="1" lang="en-US" altLang="zh-Hans"/>
              <a:t>dendrogram</a:t>
            </a:r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B0CA656-4701-D147-8A03-FC9C703ADCC9}"/>
              </a:ext>
            </a:extLst>
          </p:cNvPr>
          <p:cNvSpPr txBox="1"/>
          <p:nvPr/>
        </p:nvSpPr>
        <p:spPr>
          <a:xfrm>
            <a:off x="9236893" y="6228687"/>
            <a:ext cx="2050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/>
              <a:t>希腊词汇</a:t>
            </a:r>
            <a:r>
              <a:rPr kumimoji="1" lang="en-US" altLang="zh-Hans" sz="1200"/>
              <a:t>dengro</a:t>
            </a:r>
            <a:r>
              <a:rPr kumimoji="1" lang="zh-Hans" altLang="en-US" sz="1200"/>
              <a:t>是树的意思</a:t>
            </a:r>
            <a:endParaRPr kumimoji="1" lang="zh-CN" altLang="en-US" sz="12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FF832C4-8C93-B94A-9B96-87EBD0A174BE}"/>
              </a:ext>
            </a:extLst>
          </p:cNvPr>
          <p:cNvSpPr txBox="1"/>
          <p:nvPr/>
        </p:nvSpPr>
        <p:spPr>
          <a:xfrm>
            <a:off x="1618818" y="5049616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/>
              <a:t>排序</a:t>
            </a:r>
            <a:r>
              <a:rPr kumimoji="1" lang="en-US" altLang="zh-Hans" sz="1200"/>
              <a:t>/</a:t>
            </a:r>
            <a:r>
              <a:rPr kumimoji="1" lang="zh-Hans" altLang="en-US" sz="1200"/>
              <a:t>搜索</a:t>
            </a:r>
            <a:endParaRPr kumimoji="1"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158853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1439</TotalTime>
  <Words>521</Words>
  <Application>Microsoft Macintosh PowerPoint</Application>
  <PresentationFormat>宽屏</PresentationFormat>
  <Paragraphs>60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04-数据结构的问题与应用</vt:lpstr>
      <vt:lpstr>什么是数据结构？</vt:lpstr>
      <vt:lpstr>用数据结构的定义看数组</vt:lpstr>
      <vt:lpstr>什么是ADT？</vt:lpstr>
      <vt:lpstr>问题与应用——链表</vt:lpstr>
      <vt:lpstr>问题与应用——堆栈</vt:lpstr>
      <vt:lpstr>问题与应用——队列</vt:lpstr>
      <vt:lpstr>问题与应用——哈希表(散列）</vt:lpstr>
      <vt:lpstr>问题与应用——树</vt:lpstr>
      <vt:lpstr>问题与应用——树</vt:lpstr>
      <vt:lpstr>问题与应用——树</vt:lpstr>
      <vt:lpstr>问题与应用——图</vt:lpstr>
      <vt:lpstr>问题与应用——图</vt:lpstr>
      <vt:lpstr>问题与应用——图</vt:lpstr>
      <vt:lpstr>问题与应用——图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04-堆和堆排序</dc:title>
  <dc:creator>Microsoft Office 用户</dc:creator>
  <cp:lastModifiedBy>Microsoft Office 用户</cp:lastModifiedBy>
  <cp:revision>51</cp:revision>
  <dcterms:created xsi:type="dcterms:W3CDTF">2018-05-19T02:32:05Z</dcterms:created>
  <dcterms:modified xsi:type="dcterms:W3CDTF">2018-05-20T13:17:12Z</dcterms:modified>
</cp:coreProperties>
</file>